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3" r:id="rId3"/>
    <p:sldId id="302" r:id="rId4"/>
    <p:sldId id="303" r:id="rId5"/>
    <p:sldId id="301" r:id="rId6"/>
    <p:sldId id="257" r:id="rId7"/>
    <p:sldId id="305" r:id="rId8"/>
    <p:sldId id="261" r:id="rId9"/>
    <p:sldId id="260" r:id="rId10"/>
    <p:sldId id="259" r:id="rId11"/>
    <p:sldId id="304" r:id="rId12"/>
    <p:sldId id="306" r:id="rId13"/>
    <p:sldId id="307" r:id="rId14"/>
    <p:sldId id="308" r:id="rId15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62" d="100"/>
          <a:sy n="162" d="100"/>
        </p:scale>
        <p:origin x="264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44DAE6E-1338-46C2-9F28-B64532460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GB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148797EB-725C-4068-850A-83FD4D4DA1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GB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CB6EEC8-E1EC-4E06-A2E0-5DBBF8D4B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BF45-9F71-44E2-9BDA-964F5FF3E4F3}" type="datetimeFigureOut">
              <a:rPr lang="en-GB" smtClean="0"/>
              <a:t>17/04/2020</a:t>
            </a:fld>
            <a:endParaRPr lang="en-GB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DF14B24-AB81-45AE-B545-8B5A8AA1B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9454551-7EAB-4739-A0B9-6F98DDF5F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221B-6FE6-4156-A6C8-138E60D964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434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BBF9E1-ABCA-4C92-BA17-4553B09DB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GB"/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D8A00069-6A19-4FF7-B00A-EE6109D73B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788BBBA-743F-4E1A-998A-237915066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BF45-9F71-44E2-9BDA-964F5FF3E4F3}" type="datetimeFigureOut">
              <a:rPr lang="en-GB" smtClean="0"/>
              <a:t>17/04/2020</a:t>
            </a:fld>
            <a:endParaRPr lang="en-GB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A4B8B42-106B-405A-86AD-648ABE0DD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DF0AA87-71FB-411E-992F-0EC0883DC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221B-6FE6-4156-A6C8-138E60D964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01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875AC69C-142A-4FE5-B153-59A4079670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GB"/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01D564B-2BF7-4132-8ED8-CBE8D88ACD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5B8CBB5-FA3F-4C10-B44C-8F30F1C7E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BF45-9F71-44E2-9BDA-964F5FF3E4F3}" type="datetimeFigureOut">
              <a:rPr lang="en-GB" smtClean="0"/>
              <a:t>17/04/2020</a:t>
            </a:fld>
            <a:endParaRPr lang="en-GB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EE6E9E4-B2AE-44EF-AB13-931054C82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4FE6C7D-975D-4CC6-B9D3-1A5057582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221B-6FE6-4156-A6C8-138E60D964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881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24873AC-F637-41FB-92C9-845A654BB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GB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9917BB2-8815-45C1-B326-1563FA781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5208F4A-0CBC-49A6-9564-D8261DD33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BF45-9F71-44E2-9BDA-964F5FF3E4F3}" type="datetimeFigureOut">
              <a:rPr lang="en-GB" smtClean="0"/>
              <a:t>17/04/2020</a:t>
            </a:fld>
            <a:endParaRPr lang="en-GB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18222AD-70D2-41B3-92CC-0CD4D043A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C985AF4-2107-4299-A809-24EC28383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221B-6FE6-4156-A6C8-138E60D964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6697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11AE08F-24E6-405E-A3D9-E20B0BC3E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GB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E1F7770-1E4F-4810-BA6C-F89CA3EBFA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AEEE866-0538-404A-BCEF-945280C93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BF45-9F71-44E2-9BDA-964F5FF3E4F3}" type="datetimeFigureOut">
              <a:rPr lang="en-GB" smtClean="0"/>
              <a:t>17/04/2020</a:t>
            </a:fld>
            <a:endParaRPr lang="en-GB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FC9127A-92C5-4A32-8037-B5DF253A3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F671F03-61E8-4F35-909F-8FFD237F8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221B-6FE6-4156-A6C8-138E60D964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005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E3085F9-9DFE-4653-8558-C7C2CD7C6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GB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3717E62-C3A4-4F8D-9A25-FF302ABA7F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7C635AD-96F9-4021-AE9F-DCAE3B690B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10CD3CB2-5FC7-4456-9741-ACC667DF2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BF45-9F71-44E2-9BDA-964F5FF3E4F3}" type="datetimeFigureOut">
              <a:rPr lang="en-GB" smtClean="0"/>
              <a:t>17/04/2020</a:t>
            </a:fld>
            <a:endParaRPr lang="en-GB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D382194-6AEF-4670-878D-79056618C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0931B014-853C-4BAA-BFC9-7B75C7C40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221B-6FE6-4156-A6C8-138E60D964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011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171D6F-051E-46B1-A952-4D2CFB2E5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GB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BD0475C-634C-47E5-916C-1C7AE48EA9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D25BBA5-5E1E-4C2E-9848-0EDC8932CA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/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804D6E9F-DE6C-4F09-AA44-619626CE48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A6242173-A828-4EB5-A481-96EC3E2343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/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AB48D42C-E26F-4A38-8A16-9548DD33D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BF45-9F71-44E2-9BDA-964F5FF3E4F3}" type="datetimeFigureOut">
              <a:rPr lang="en-GB" smtClean="0"/>
              <a:t>17/04/2020</a:t>
            </a:fld>
            <a:endParaRPr lang="en-GB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5B82631D-80CD-4A19-A537-BC5A0C75E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A67BCDC5-FE6D-4493-876D-921FE93E7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221B-6FE6-4156-A6C8-138E60D964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220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AA54B63-A4DB-4CBB-A50C-8E65AA5BF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GB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B97B4914-4D1A-4C6A-9070-888BCFB79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BF45-9F71-44E2-9BDA-964F5FF3E4F3}" type="datetimeFigureOut">
              <a:rPr lang="en-GB" smtClean="0"/>
              <a:t>17/04/2020</a:t>
            </a:fld>
            <a:endParaRPr lang="en-GB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27ABC7AA-065A-4CA4-8BA7-3F1B7848C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57D6020-5509-4688-9223-42558D473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221B-6FE6-4156-A6C8-138E60D964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723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303A20C0-21CC-4DA8-9BAE-FAD502C8C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BF45-9F71-44E2-9BDA-964F5FF3E4F3}" type="datetimeFigureOut">
              <a:rPr lang="en-GB" smtClean="0"/>
              <a:t>17/04/2020</a:t>
            </a:fld>
            <a:endParaRPr lang="en-GB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A35C3EE2-3F98-4172-B1F9-65DA4DC40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63ED39B-ED90-4BBA-99F7-719E1EB33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221B-6FE6-4156-A6C8-138E60D964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8613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6E8B846-B1CF-4D4D-872F-7BF2DECE0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GB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C534234-69BD-41A1-8085-0C789DD6A3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5C004B1-2247-445C-A707-C19EB96F32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A3332E3-D85D-40A9-B3DA-3C558EB81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BF45-9F71-44E2-9BDA-964F5FF3E4F3}" type="datetimeFigureOut">
              <a:rPr lang="en-GB" smtClean="0"/>
              <a:t>17/04/2020</a:t>
            </a:fld>
            <a:endParaRPr lang="en-GB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5FDD2363-369E-4B0F-8381-1006701AB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1C95F9B-E286-4A29-A852-B5A43C198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221B-6FE6-4156-A6C8-138E60D964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235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4CF92DE-8E37-460A-8C55-BFCFDD23C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GB"/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DCAB25C0-C12B-4E84-8524-0B3741FCCE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6453287-9874-4403-B730-33EC89A4CC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DEDE68D-95EF-4102-AA5C-4A245DD8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BF45-9F71-44E2-9BDA-964F5FF3E4F3}" type="datetimeFigureOut">
              <a:rPr lang="en-GB" smtClean="0"/>
              <a:t>17/04/2020</a:t>
            </a:fld>
            <a:endParaRPr lang="en-GB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4C937EC-224B-42BB-AA12-F2A35D4B4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24C684E-F973-4118-B556-DD0164D56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4221B-6FE6-4156-A6C8-138E60D964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835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C8EDE704-89A4-4F83-BDCC-2200F3C10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GB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1D28FDEC-D3C8-4463-BA35-F09D816E96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4FA2BB2-D02F-4E65-A5C1-C322B95CB9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ABF45-9F71-44E2-9BDA-964F5FF3E4F3}" type="datetimeFigureOut">
              <a:rPr lang="en-GB" smtClean="0"/>
              <a:t>17/04/2020</a:t>
            </a:fld>
            <a:endParaRPr lang="en-GB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D79E801-9C4D-4FF9-A7B8-314E3E5980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F5656B1-A004-452F-B67E-B00F2076CC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4221B-6FE6-4156-A6C8-138E60D964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646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zoom.us/hc/en-us/articles/201362323-How-Do-I-Change-The-Video-Layout-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safeexambrowser.org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9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C16AF15-F3AE-4527-9BD4-8DCF26B8E6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5" t="9091" r="26569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9" name="Rectangle 11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D91C3B9-C418-4748-904A-37F3DC27FC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pPr algn="l"/>
            <a:r>
              <a:rPr lang="cs-CZ" sz="4400"/>
              <a:t>Praktické zkušenosti se zabezpečením testování v LMS MOODLE</a:t>
            </a:r>
            <a:endParaRPr lang="en-GB" sz="440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B7A275E-27D7-4A81-B491-B1E7196353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>
            <a:normAutofit/>
          </a:bodyPr>
          <a:lstStyle/>
          <a:p>
            <a:pPr algn="l"/>
            <a:r>
              <a:rPr lang="cs-CZ" sz="1700"/>
              <a:t>Daniel Rajdl</a:t>
            </a:r>
          </a:p>
          <a:p>
            <a:pPr algn="l"/>
            <a:r>
              <a:rPr lang="cs-CZ" sz="1700"/>
              <a:t>Lékařská fakulta v Plzni, Univerzita Karlova</a:t>
            </a:r>
          </a:p>
          <a:p>
            <a:pPr algn="l"/>
            <a:r>
              <a:rPr lang="cs-CZ" sz="1700" i="1"/>
              <a:t>Ústav klinické biochemie a hematologie</a:t>
            </a:r>
            <a:endParaRPr lang="en-GB" sz="1700" i="1"/>
          </a:p>
        </p:txBody>
      </p:sp>
      <p:sp>
        <p:nvSpPr>
          <p:cNvPr id="20" name="Rectangle 1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Rectangle 1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56325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05D99170-3BC0-41B5-857F-002B58E5F6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4858"/>
          <a:stretch/>
        </p:blipFill>
        <p:spPr>
          <a:xfrm>
            <a:off x="256904" y="1784946"/>
            <a:ext cx="2139226" cy="2915057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E43B6360-780D-4DE9-BAC1-807EC93680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865" y="2076994"/>
            <a:ext cx="7291228" cy="4043632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A5A82542-061C-42DD-BACF-9944518488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3867"/>
          <a:stretch/>
        </p:blipFill>
        <p:spPr>
          <a:xfrm>
            <a:off x="4433015" y="227616"/>
            <a:ext cx="4832905" cy="1343212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03DD3D8-A4BF-4ED8-9CBA-02794DACBF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7253" y="3542116"/>
            <a:ext cx="7630590" cy="3057952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E5F47AC4-7A0A-4EFF-8F90-CD39C7B6CD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8555" y="173508"/>
            <a:ext cx="3038899" cy="3315163"/>
          </a:xfrm>
          <a:prstGeom prst="rect">
            <a:avLst/>
          </a:prstGeom>
        </p:spPr>
      </p:pic>
      <p:sp>
        <p:nvSpPr>
          <p:cNvPr id="9" name="Nadpis 8">
            <a:extLst>
              <a:ext uri="{FF2B5EF4-FFF2-40B4-BE49-F238E27FC236}">
                <a16:creationId xmlns:a16="http://schemas.microsoft.com/office/drawing/2014/main" id="{1B899FDA-0B34-4597-92E9-7F967E033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SEB: nastavení</a:t>
            </a:r>
            <a:endParaRPr lang="en-GB" dirty="0"/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23B05CFF-C394-4E1D-AA4E-842DB4010016}"/>
              </a:ext>
            </a:extLst>
          </p:cNvPr>
          <p:cNvSpPr/>
          <p:nvPr/>
        </p:nvSpPr>
        <p:spPr>
          <a:xfrm>
            <a:off x="266818" y="4194928"/>
            <a:ext cx="1401726" cy="30165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Řečová bublina: obdélníkový bublinový popisek se zakulacenými rohy 10">
            <a:extLst>
              <a:ext uri="{FF2B5EF4-FFF2-40B4-BE49-F238E27FC236}">
                <a16:creationId xmlns:a16="http://schemas.microsoft.com/office/drawing/2014/main" id="{5BA15181-802A-40AB-B1F3-18139DF3258A}"/>
              </a:ext>
            </a:extLst>
          </p:cNvPr>
          <p:cNvSpPr/>
          <p:nvPr/>
        </p:nvSpPr>
        <p:spPr>
          <a:xfrm>
            <a:off x="1909907" y="4855531"/>
            <a:ext cx="2122413" cy="461555"/>
          </a:xfrm>
          <a:prstGeom prst="wedgeRoundRectCallout">
            <a:avLst>
              <a:gd name="adj1" fmla="val 35790"/>
              <a:gd name="adj2" fmla="val -471462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/>
              <a:t>URL adresa kurzu</a:t>
            </a:r>
            <a:endParaRPr lang="en-GB" dirty="0"/>
          </a:p>
        </p:txBody>
      </p:sp>
      <p:sp>
        <p:nvSpPr>
          <p:cNvPr id="12" name="Řečová bublina: obdélníkový bublinový popisek se zakulacenými rohy 11">
            <a:extLst>
              <a:ext uri="{FF2B5EF4-FFF2-40B4-BE49-F238E27FC236}">
                <a16:creationId xmlns:a16="http://schemas.microsoft.com/office/drawing/2014/main" id="{F93BCA9E-4457-48AC-A15C-22B4F18425AF}"/>
              </a:ext>
            </a:extLst>
          </p:cNvPr>
          <p:cNvSpPr/>
          <p:nvPr/>
        </p:nvSpPr>
        <p:spPr>
          <a:xfrm>
            <a:off x="6365965" y="1538836"/>
            <a:ext cx="1506583" cy="548951"/>
          </a:xfrm>
          <a:prstGeom prst="wedgeRoundRectCallout">
            <a:avLst>
              <a:gd name="adj1" fmla="val -53203"/>
              <a:gd name="adj2" fmla="val 114851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>
                <a:solidFill>
                  <a:schemeClr val="dk1"/>
                </a:solidFill>
              </a:rPr>
              <a:t>klíč</a:t>
            </a:r>
            <a:endParaRPr lang="en-GB" dirty="0">
              <a:solidFill>
                <a:schemeClr val="dk1"/>
              </a:solidFill>
            </a:endParaRPr>
          </a:p>
        </p:txBody>
      </p:sp>
      <p:sp>
        <p:nvSpPr>
          <p:cNvPr id="13" name="Řečová bublina: obdélníkový bublinový popisek se zakulacenými rohy 12">
            <a:extLst>
              <a:ext uri="{FF2B5EF4-FFF2-40B4-BE49-F238E27FC236}">
                <a16:creationId xmlns:a16="http://schemas.microsoft.com/office/drawing/2014/main" id="{5A036807-DD27-40F3-8F51-072807E24A0D}"/>
              </a:ext>
            </a:extLst>
          </p:cNvPr>
          <p:cNvSpPr/>
          <p:nvPr/>
        </p:nvSpPr>
        <p:spPr>
          <a:xfrm>
            <a:off x="6228898" y="3373568"/>
            <a:ext cx="2622289" cy="548951"/>
          </a:xfrm>
          <a:prstGeom prst="wedgeRoundRectCallout">
            <a:avLst>
              <a:gd name="adj1" fmla="val -27964"/>
              <a:gd name="adj2" fmla="val -175461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dk1"/>
                </a:solidFill>
              </a:rPr>
              <a:t>kontrola běžících procesů/aplikací</a:t>
            </a:r>
            <a:endParaRPr lang="en-GB" dirty="0">
              <a:solidFill>
                <a:schemeClr val="dk1"/>
              </a:solidFill>
            </a:endParaRPr>
          </a:p>
        </p:txBody>
      </p:sp>
      <p:sp>
        <p:nvSpPr>
          <p:cNvPr id="14" name="Řečová bublina: obdélníkový bublinový popisek se zakulacenými rohy 13">
            <a:extLst>
              <a:ext uri="{FF2B5EF4-FFF2-40B4-BE49-F238E27FC236}">
                <a16:creationId xmlns:a16="http://schemas.microsoft.com/office/drawing/2014/main" id="{1031E6E0-366A-422B-8959-7112C08F0310}"/>
              </a:ext>
            </a:extLst>
          </p:cNvPr>
          <p:cNvSpPr/>
          <p:nvPr/>
        </p:nvSpPr>
        <p:spPr>
          <a:xfrm>
            <a:off x="9268316" y="2604298"/>
            <a:ext cx="2622289" cy="548951"/>
          </a:xfrm>
          <a:prstGeom prst="wedgeRoundRectCallout">
            <a:avLst>
              <a:gd name="adj1" fmla="val -71137"/>
              <a:gd name="adj2" fmla="val -54894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dk1"/>
                </a:solidFill>
              </a:rPr>
              <a:t>povolené/zakázané klávesy</a:t>
            </a:r>
            <a:endParaRPr lang="en-GB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07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74426AB7-D619-4515-962A-BC83909EC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C3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E47DF98-723F-4AAC-ABCF-CACBC438F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3840" y="256540"/>
            <a:ext cx="11704320" cy="6365239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EA29FC7C-9308-4FDE-8DCA-405668055B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895600" y="5768204"/>
            <a:ext cx="6400800" cy="0"/>
          </a:xfrm>
          <a:prstGeom prst="line">
            <a:avLst/>
          </a:prstGeom>
          <a:ln>
            <a:solidFill>
              <a:srgbClr val="5C3D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dpis 1">
            <a:extLst>
              <a:ext uri="{FF2B5EF4-FFF2-40B4-BE49-F238E27FC236}">
                <a16:creationId xmlns:a16="http://schemas.microsoft.com/office/drawing/2014/main" id="{6421D66B-9524-4FDE-8C29-DB8853BC6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9980" y="4277356"/>
            <a:ext cx="9966960" cy="156032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800">
                <a:solidFill>
                  <a:srgbClr val="5C3D49"/>
                </a:solidFill>
              </a:rPr>
              <a:t>Vizuální kontrola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30B1883-1D2B-49B1-AF3C-53708D0FC4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29" r="1" b="27708"/>
          <a:stretch/>
        </p:blipFill>
        <p:spPr bwMode="auto">
          <a:xfrm>
            <a:off x="243840" y="256540"/>
            <a:ext cx="11704320" cy="376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5B47ACBB-CF65-4709-BE03-910802B40DCE}"/>
              </a:ext>
            </a:extLst>
          </p:cNvPr>
          <p:cNvSpPr txBox="1"/>
          <p:nvPr/>
        </p:nvSpPr>
        <p:spPr>
          <a:xfrm>
            <a:off x="1160976" y="6148684"/>
            <a:ext cx="10787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/>
              <a:t>Zdroj obrázku: </a:t>
            </a:r>
            <a:r>
              <a:rPr lang="cs-CZ" sz="1600" dirty="0">
                <a:hlinkClick r:id="rId3"/>
              </a:rPr>
              <a:t>https://support.zoom.us/hc/en-us/articles/201362323-How-Do-I-Change-The-Video-Layout-</a:t>
            </a:r>
            <a:r>
              <a:rPr lang="cs-CZ" sz="1600" dirty="0"/>
              <a:t>; cit. dne 16. 4. 2020</a:t>
            </a:r>
          </a:p>
        </p:txBody>
      </p:sp>
    </p:spTree>
    <p:extLst>
      <p:ext uri="{BB962C8B-B14F-4D97-AF65-F5344CB8AC3E}">
        <p14:creationId xmlns:p14="http://schemas.microsoft.com/office/powerpoint/2010/main" val="2116623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8467FFA-7C55-49B3-95CC-7AFA01910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Uspořádání testu v SEB</a:t>
            </a:r>
            <a:endParaRPr lang="en-GB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F823492-29F8-4702-B3E8-7C88DF531F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student nainstaluje SEB (PC, notebook)</a:t>
            </a:r>
          </a:p>
          <a:p>
            <a:r>
              <a:rPr lang="cs-CZ" dirty="0"/>
              <a:t>stáhne si mnou vytvořený konfigurační soubor a spustí jej</a:t>
            </a:r>
          </a:p>
          <a:p>
            <a:r>
              <a:rPr lang="cs-CZ" dirty="0"/>
              <a:t>vyzkouší předem, problémy vyřešíme</a:t>
            </a:r>
          </a:p>
          <a:p>
            <a:r>
              <a:rPr lang="cs-CZ" dirty="0"/>
              <a:t>ostrý test otevřen těsně před zkouškou</a:t>
            </a:r>
          </a:p>
          <a:p>
            <a:pPr lvl="1"/>
            <a:r>
              <a:rPr lang="cs-CZ" dirty="0"/>
              <a:t>časový limit</a:t>
            </a:r>
          </a:p>
          <a:p>
            <a:pPr lvl="1"/>
            <a:r>
              <a:rPr lang="cs-CZ" dirty="0"/>
              <a:t>fotografie studenta (identifikace na začátku, ukázání obrazovky, kdykoliv během testu)</a:t>
            </a:r>
          </a:p>
          <a:p>
            <a:pPr lvl="1"/>
            <a:r>
              <a:rPr lang="cs-CZ" dirty="0"/>
              <a:t>otevře se jen v SEB</a:t>
            </a:r>
          </a:p>
          <a:p>
            <a:r>
              <a:rPr lang="cs-CZ" dirty="0"/>
              <a:t>vizuální kontrola</a:t>
            </a:r>
          </a:p>
          <a:p>
            <a:pPr lvl="1"/>
            <a:r>
              <a:rPr lang="cs-CZ" dirty="0"/>
              <a:t>ZOOM na mobilním telefonu (nouzově SEB na iOS, vizuální kontrola přes notebook)</a:t>
            </a:r>
          </a:p>
          <a:p>
            <a:pPr lvl="1"/>
            <a:endParaRPr lang="cs-CZ" dirty="0"/>
          </a:p>
          <a:p>
            <a:endParaRPr lang="en-GB" dirty="0"/>
          </a:p>
        </p:txBody>
      </p:sp>
      <p:sp>
        <p:nvSpPr>
          <p:cNvPr id="4" name="Řečová bublina: obdélníkový bublinový popisek se zakulacenými rohy 3">
            <a:extLst>
              <a:ext uri="{FF2B5EF4-FFF2-40B4-BE49-F238E27FC236}">
                <a16:creationId xmlns:a16="http://schemas.microsoft.com/office/drawing/2014/main" id="{7059E28C-EB31-4134-BADD-72B97B9438CD}"/>
              </a:ext>
            </a:extLst>
          </p:cNvPr>
          <p:cNvSpPr/>
          <p:nvPr/>
        </p:nvSpPr>
        <p:spPr>
          <a:xfrm>
            <a:off x="7724503" y="230188"/>
            <a:ext cx="2392891" cy="827315"/>
          </a:xfrm>
          <a:prstGeom prst="wedgeRoundRectCallout">
            <a:avLst>
              <a:gd name="adj1" fmla="val -115810"/>
              <a:gd name="adj2" fmla="val 46711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dk1"/>
                </a:solidFill>
              </a:rPr>
              <a:t>Podrobné instrukce a pravidla předem</a:t>
            </a:r>
          </a:p>
        </p:txBody>
      </p:sp>
    </p:spTree>
    <p:extLst>
      <p:ext uri="{BB962C8B-B14F-4D97-AF65-F5344CB8AC3E}">
        <p14:creationId xmlns:p14="http://schemas.microsoft.com/office/powerpoint/2010/main" val="424151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AC5C36-520E-44EB-83F9-192633FE6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428" y="627564"/>
            <a:ext cx="7474172" cy="1325563"/>
          </a:xfrm>
        </p:spPr>
        <p:txBody>
          <a:bodyPr>
            <a:normAutofit/>
          </a:bodyPr>
          <a:lstStyle/>
          <a:p>
            <a:r>
              <a:rPr lang="cs-CZ" b="1" dirty="0"/>
              <a:t>+/-</a:t>
            </a:r>
            <a:endParaRPr lang="en-GB" b="1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31B03ED-4F43-49B9-9CFE-E043365EC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755" y="1838227"/>
            <a:ext cx="7701699" cy="4487159"/>
          </a:xfrm>
        </p:spPr>
        <p:txBody>
          <a:bodyPr anchor="ctr">
            <a:normAutofit/>
          </a:bodyPr>
          <a:lstStyle/>
          <a:p>
            <a:r>
              <a:rPr lang="cs-CZ" sz="1600" b="1" dirty="0"/>
              <a:t>plusy</a:t>
            </a:r>
          </a:p>
          <a:p>
            <a:pPr lvl="1"/>
            <a:r>
              <a:rPr lang="cs-CZ" sz="1600" dirty="0"/>
              <a:t>lze zkoušet</a:t>
            </a:r>
          </a:p>
          <a:p>
            <a:pPr lvl="1"/>
            <a:r>
              <a:rPr lang="cs-CZ" sz="1600" dirty="0"/>
              <a:t>jen pro testy s kvalitními otázkami</a:t>
            </a:r>
          </a:p>
          <a:p>
            <a:pPr lvl="1"/>
            <a:r>
              <a:rPr lang="cs-CZ" sz="1600" dirty="0"/>
              <a:t>studenti jsou doma, v klidu (mohou kouřit </a:t>
            </a:r>
            <a:r>
              <a:rPr lang="cs-CZ" sz="1600" dirty="0">
                <a:sym typeface="Wingdings" panose="05000000000000000000" pitchFamily="2" charset="2"/>
              </a:rPr>
              <a:t>)</a:t>
            </a:r>
            <a:endParaRPr lang="cs-CZ" sz="1600" dirty="0"/>
          </a:p>
          <a:p>
            <a:r>
              <a:rPr lang="cs-CZ" sz="1600" b="1" dirty="0"/>
              <a:t>mínusy</a:t>
            </a:r>
          </a:p>
          <a:p>
            <a:pPr lvl="1"/>
            <a:r>
              <a:rPr lang="cs-CZ" sz="1600" dirty="0"/>
              <a:t>(trochu) složitější nastavení na straně pedagoga</a:t>
            </a:r>
          </a:p>
          <a:p>
            <a:pPr lvl="1"/>
            <a:r>
              <a:rPr lang="cs-CZ" sz="1600" dirty="0"/>
              <a:t>někteří studenti mají problémy, které se těžko řeší (vyměnit stroj)</a:t>
            </a:r>
          </a:p>
          <a:p>
            <a:pPr lvl="2"/>
            <a:r>
              <a:rPr lang="cs-CZ" sz="1600" dirty="0"/>
              <a:t>horší komunikace/možnost zásahu na dálku</a:t>
            </a:r>
          </a:p>
          <a:p>
            <a:pPr lvl="2"/>
            <a:r>
              <a:rPr lang="cs-CZ" sz="1600" dirty="0"/>
              <a:t>konsenzus – více zodpovědnosti za průběh na straně studenta</a:t>
            </a:r>
          </a:p>
          <a:p>
            <a:pPr lvl="3"/>
            <a:r>
              <a:rPr lang="cs-CZ" sz="1600" dirty="0"/>
              <a:t>kdo nemůže =&gt; prezenční termíny budou</a:t>
            </a:r>
          </a:p>
          <a:p>
            <a:pPr lvl="1"/>
            <a:r>
              <a:rPr lang="cs-CZ" sz="1600" dirty="0"/>
              <a:t>otázky ruší všechny (ve třídě také)</a:t>
            </a:r>
          </a:p>
          <a:p>
            <a:pPr lvl="1"/>
            <a:r>
              <a:rPr lang="cs-CZ" sz="1600" dirty="0"/>
              <a:t>musí se počkat až budou všichni připraveni</a:t>
            </a:r>
          </a:p>
          <a:p>
            <a:pPr lvl="1"/>
            <a:r>
              <a:rPr lang="cs-CZ" sz="1600" dirty="0"/>
              <a:t>vizuální kontrola je při větším množství studentů praktická jen v některých nástrojích [MS </a:t>
            </a:r>
            <a:r>
              <a:rPr lang="cs-CZ" sz="1600" dirty="0" err="1"/>
              <a:t>Teams</a:t>
            </a:r>
            <a:r>
              <a:rPr lang="cs-CZ" sz="1600"/>
              <a:t> vs. </a:t>
            </a:r>
            <a:r>
              <a:rPr lang="cs-CZ" sz="1600" dirty="0"/>
              <a:t>ZOOM]</a:t>
            </a:r>
          </a:p>
          <a:p>
            <a:endParaRPr lang="en-GB" sz="1600" dirty="0"/>
          </a:p>
        </p:txBody>
      </p:sp>
      <p:sp>
        <p:nvSpPr>
          <p:cNvPr id="18" name="Rectangle 9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88880" y="0"/>
            <a:ext cx="2103120" cy="6858000"/>
          </a:xfrm>
          <a:prstGeom prst="rect">
            <a:avLst/>
          </a:prstGeom>
          <a:solidFill>
            <a:srgbClr val="7466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1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5400" y="2358913"/>
            <a:ext cx="2140172" cy="2140172"/>
          </a:xfrm>
          <a:prstGeom prst="ellipse">
            <a:avLst/>
          </a:prstGeom>
          <a:solidFill>
            <a:srgbClr val="FFFFFF"/>
          </a:solidFill>
          <a:ln w="22225">
            <a:solidFill>
              <a:srgbClr val="AB93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Obrázek 4" descr="Obsah obrázku exteriér, skála, voda, hora&#10;&#10;Popis byl vytvořen automaticky">
            <a:extLst>
              <a:ext uri="{FF2B5EF4-FFF2-40B4-BE49-F238E27FC236}">
                <a16:creationId xmlns:a16="http://schemas.microsoft.com/office/drawing/2014/main" id="{708B010C-86D5-4F7E-80A1-6A230022A3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4442" y="2880717"/>
            <a:ext cx="1462088" cy="109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0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1B96AB0-F2B4-4691-95DA-AD85A8C2F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>
                <a:solidFill>
                  <a:srgbClr val="FFFFFF"/>
                </a:solidFill>
              </a:rPr>
              <a:t>Jak to vidí studenti (n = 27)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Forms response chart. Question title: Pomocí škály zhodnoťte jednotlivé aspekty rozdílů mezi prezenční a online formou zkoušení pomocí testu.  Porovnávejte s vašimi zkušenostmi s absolvováním elektronických testů prezenčně v jiných předmětech.. Number of responses: .">
            <a:extLst>
              <a:ext uri="{FF2B5EF4-FFF2-40B4-BE49-F238E27FC236}">
                <a16:creationId xmlns:a16="http://schemas.microsoft.com/office/drawing/2014/main" id="{017203DF-96EA-4E1C-A79F-1DFC4B802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1567" y="3000278"/>
            <a:ext cx="5455917" cy="2850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Forms response chart. Question title: Pomocí škály zhodnoťte, jak moc náročná pro vás byla technologická příprava na online zkoušku. Zohledněte čas strávený instalací, orientací v tom, co je požadováno, spuštěním programů a ev. finanční investice do vybavení.. Number of responses: 27 responses.">
            <a:extLst>
              <a:ext uri="{FF2B5EF4-FFF2-40B4-BE49-F238E27FC236}">
                <a16:creationId xmlns:a16="http://schemas.microsoft.com/office/drawing/2014/main" id="{BBB77934-3437-490B-8F9E-209240898D0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5073" y="3041198"/>
            <a:ext cx="5455917" cy="276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758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9B7ECCA5-082A-4B55-BB37-7C28A0C034FD}"/>
              </a:ext>
            </a:extLst>
          </p:cNvPr>
          <p:cNvSpPr txBox="1"/>
          <p:nvPr/>
        </p:nvSpPr>
        <p:spPr>
          <a:xfrm>
            <a:off x="5072995" y="2551605"/>
            <a:ext cx="1493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/>
              <a:t>Nejistota</a:t>
            </a:r>
            <a:endParaRPr lang="en-GB" sz="2800" dirty="0"/>
          </a:p>
        </p:txBody>
      </p:sp>
      <p:pic>
        <p:nvPicPr>
          <p:cNvPr id="6" name="Grafický objekt 5" descr="Mozek v hlavě">
            <a:extLst>
              <a:ext uri="{FF2B5EF4-FFF2-40B4-BE49-F238E27FC236}">
                <a16:creationId xmlns:a16="http://schemas.microsoft.com/office/drawing/2014/main" id="{793B06C8-ACD7-44D8-A9EA-65635A3269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62602" y="3074825"/>
            <a:ext cx="914400" cy="914400"/>
          </a:xfrm>
          <a:prstGeom prst="rect">
            <a:avLst/>
          </a:prstGeom>
        </p:spPr>
      </p:pic>
      <p:pic>
        <p:nvPicPr>
          <p:cNvPr id="8" name="Grafický objekt 7" descr="Netrpělivý">
            <a:extLst>
              <a:ext uri="{FF2B5EF4-FFF2-40B4-BE49-F238E27FC236}">
                <a16:creationId xmlns:a16="http://schemas.microsoft.com/office/drawing/2014/main" id="{04F19FF7-E1DF-44B2-91A8-72CF9E650C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07290" y="3989225"/>
            <a:ext cx="914400" cy="914400"/>
          </a:xfrm>
          <a:prstGeom prst="rect">
            <a:avLst/>
          </a:prstGeom>
        </p:spPr>
      </p:pic>
      <p:sp>
        <p:nvSpPr>
          <p:cNvPr id="9" name="Ovál 8">
            <a:extLst>
              <a:ext uri="{FF2B5EF4-FFF2-40B4-BE49-F238E27FC236}">
                <a16:creationId xmlns:a16="http://schemas.microsoft.com/office/drawing/2014/main" id="{15B18740-0120-427C-8CD6-BAAC0EFBE593}"/>
              </a:ext>
            </a:extLst>
          </p:cNvPr>
          <p:cNvSpPr/>
          <p:nvPr/>
        </p:nvSpPr>
        <p:spPr>
          <a:xfrm>
            <a:off x="4495336" y="2310195"/>
            <a:ext cx="2648932" cy="285632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375083EA-8C13-4143-ACED-6297B7B2ABA2}"/>
              </a:ext>
            </a:extLst>
          </p:cNvPr>
          <p:cNvSpPr txBox="1"/>
          <p:nvPr/>
        </p:nvSpPr>
        <p:spPr>
          <a:xfrm>
            <a:off x="79737" y="3553690"/>
            <a:ext cx="2713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Co od studenta </a:t>
            </a:r>
            <a:r>
              <a:rPr lang="cs-CZ" b="1" dirty="0"/>
              <a:t>očekáváme</a:t>
            </a:r>
            <a:endParaRPr lang="en-GB" b="1" dirty="0"/>
          </a:p>
        </p:txBody>
      </p:sp>
      <p:cxnSp>
        <p:nvCxnSpPr>
          <p:cNvPr id="12" name="Přímá spojnice se šipkou 11">
            <a:extLst>
              <a:ext uri="{FF2B5EF4-FFF2-40B4-BE49-F238E27FC236}">
                <a16:creationId xmlns:a16="http://schemas.microsoft.com/office/drawing/2014/main" id="{FD967EF1-13D0-4160-950E-D03D882D8DF8}"/>
              </a:ext>
            </a:extLst>
          </p:cNvPr>
          <p:cNvCxnSpPr>
            <a:cxnSpLocks/>
          </p:cNvCxnSpPr>
          <p:nvPr/>
        </p:nvCxnSpPr>
        <p:spPr>
          <a:xfrm>
            <a:off x="2737645" y="3738356"/>
            <a:ext cx="1702484" cy="0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19D44B69-230E-4474-944D-DC4FDA3EEE07}"/>
              </a:ext>
            </a:extLst>
          </p:cNvPr>
          <p:cNvSpPr txBox="1"/>
          <p:nvPr/>
        </p:nvSpPr>
        <p:spPr>
          <a:xfrm>
            <a:off x="2792852" y="3314804"/>
            <a:ext cx="1518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transparentně</a:t>
            </a:r>
            <a:endParaRPr lang="en-GB" dirty="0"/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BD3B9376-A197-4107-808B-3DDD462FCE21}"/>
              </a:ext>
            </a:extLst>
          </p:cNvPr>
          <p:cNvSpPr txBox="1"/>
          <p:nvPr/>
        </p:nvSpPr>
        <p:spPr>
          <a:xfrm>
            <a:off x="9871137" y="3556952"/>
            <a:ext cx="2275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Otázky </a:t>
            </a:r>
            <a:r>
              <a:rPr lang="cs-CZ" b="1" dirty="0"/>
              <a:t>testují, co mají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6F5FB787-410E-4DC5-984D-2F0E24B1F517}"/>
              </a:ext>
            </a:extLst>
          </p:cNvPr>
          <p:cNvSpPr txBox="1"/>
          <p:nvPr/>
        </p:nvSpPr>
        <p:spPr>
          <a:xfrm>
            <a:off x="3392214" y="218503"/>
            <a:ext cx="4855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/>
              <a:t>Opakované </a:t>
            </a:r>
            <a:r>
              <a:rPr lang="cs-CZ" b="1" dirty="0"/>
              <a:t>průběžné</a:t>
            </a:r>
            <a:r>
              <a:rPr lang="cs-CZ" dirty="0"/>
              <a:t> hodnocení </a:t>
            </a:r>
            <a:r>
              <a:rPr lang="cs-CZ" b="1" dirty="0"/>
              <a:t>různými</a:t>
            </a:r>
            <a:r>
              <a:rPr lang="cs-CZ" dirty="0"/>
              <a:t> způsoby</a:t>
            </a:r>
          </a:p>
          <a:p>
            <a:pPr algn="ctr"/>
            <a:r>
              <a:rPr lang="cs-CZ" dirty="0"/>
              <a:t>[</a:t>
            </a:r>
            <a:r>
              <a:rPr lang="cs-CZ" dirty="0" err="1"/>
              <a:t>entrustment</a:t>
            </a:r>
            <a:r>
              <a:rPr lang="cs-CZ" dirty="0"/>
              <a:t>]</a:t>
            </a:r>
            <a:endParaRPr lang="en-GB" dirty="0"/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03B130EA-D3BB-465D-9711-20F85BD2E9C8}"/>
              </a:ext>
            </a:extLst>
          </p:cNvPr>
          <p:cNvSpPr txBox="1"/>
          <p:nvPr/>
        </p:nvSpPr>
        <p:spPr>
          <a:xfrm>
            <a:off x="7630011" y="3037805"/>
            <a:ext cx="2000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„open </a:t>
            </a:r>
            <a:r>
              <a:rPr lang="cs-CZ" dirty="0" err="1"/>
              <a:t>book</a:t>
            </a:r>
            <a:r>
              <a:rPr lang="cs-CZ" dirty="0"/>
              <a:t>“</a:t>
            </a:r>
          </a:p>
          <a:p>
            <a:r>
              <a:rPr lang="cs-CZ" dirty="0"/>
              <a:t>„přítel na telefonu“</a:t>
            </a:r>
            <a:endParaRPr lang="en-GB" dirty="0"/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28CA7F10-4CBD-4994-AABE-A1B40283FBDC}"/>
              </a:ext>
            </a:extLst>
          </p:cNvPr>
          <p:cNvSpPr txBox="1"/>
          <p:nvPr/>
        </p:nvSpPr>
        <p:spPr>
          <a:xfrm>
            <a:off x="4539194" y="5818025"/>
            <a:ext cx="25816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Zamezit </a:t>
            </a:r>
            <a:r>
              <a:rPr lang="cs-CZ" b="1" dirty="0"/>
              <a:t>podvádění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důvěra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technologie, nastavení</a:t>
            </a:r>
            <a:endParaRPr lang="en-GB" dirty="0"/>
          </a:p>
        </p:txBody>
      </p:sp>
      <p:cxnSp>
        <p:nvCxnSpPr>
          <p:cNvPr id="14" name="Přímá spojnice se šipkou 13">
            <a:extLst>
              <a:ext uri="{FF2B5EF4-FFF2-40B4-BE49-F238E27FC236}">
                <a16:creationId xmlns:a16="http://schemas.microsoft.com/office/drawing/2014/main" id="{D35E2789-C776-4F73-B02C-8A8B74C7AA5A}"/>
              </a:ext>
            </a:extLst>
          </p:cNvPr>
          <p:cNvCxnSpPr>
            <a:stCxn id="15" idx="1"/>
            <a:endCxn id="9" idx="6"/>
          </p:cNvCxnSpPr>
          <p:nvPr/>
        </p:nvCxnSpPr>
        <p:spPr>
          <a:xfrm flipH="1" flipV="1">
            <a:off x="7144268" y="3738356"/>
            <a:ext cx="2726869" cy="3262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se šipkou 20">
            <a:extLst>
              <a:ext uri="{FF2B5EF4-FFF2-40B4-BE49-F238E27FC236}">
                <a16:creationId xmlns:a16="http://schemas.microsoft.com/office/drawing/2014/main" id="{C156B5B2-535C-4924-A8C4-40CF331AFFE5}"/>
              </a:ext>
            </a:extLst>
          </p:cNvPr>
          <p:cNvCxnSpPr>
            <a:cxnSpLocks/>
            <a:stCxn id="16" idx="2"/>
            <a:endCxn id="9" idx="0"/>
          </p:cNvCxnSpPr>
          <p:nvPr/>
        </p:nvCxnSpPr>
        <p:spPr>
          <a:xfrm>
            <a:off x="5819802" y="864834"/>
            <a:ext cx="0" cy="1445361"/>
          </a:xfrm>
          <a:prstGeom prst="straightConnector1">
            <a:avLst/>
          </a:prstGeom>
          <a:ln w="762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D76FF44C-EABF-407B-81CD-39C2B68A998C}"/>
              </a:ext>
            </a:extLst>
          </p:cNvPr>
          <p:cNvSpPr txBox="1"/>
          <p:nvPr/>
        </p:nvSpPr>
        <p:spPr>
          <a:xfrm>
            <a:off x="5819801" y="1166985"/>
            <a:ext cx="1762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modul workshop</a:t>
            </a:r>
          </a:p>
          <a:p>
            <a:r>
              <a:rPr lang="cs-CZ" dirty="0"/>
              <a:t>průběžné testy</a:t>
            </a:r>
          </a:p>
        </p:txBody>
      </p:sp>
      <p:cxnSp>
        <p:nvCxnSpPr>
          <p:cNvPr id="27" name="Přímá spojnice se šipkou 26">
            <a:extLst>
              <a:ext uri="{FF2B5EF4-FFF2-40B4-BE49-F238E27FC236}">
                <a16:creationId xmlns:a16="http://schemas.microsoft.com/office/drawing/2014/main" id="{3EAEE74F-2698-441F-813A-A9274EFC1722}"/>
              </a:ext>
            </a:extLst>
          </p:cNvPr>
          <p:cNvCxnSpPr>
            <a:stCxn id="19" idx="0"/>
            <a:endCxn id="9" idx="4"/>
          </p:cNvCxnSpPr>
          <p:nvPr/>
        </p:nvCxnSpPr>
        <p:spPr>
          <a:xfrm flipH="1" flipV="1">
            <a:off x="5819802" y="5166517"/>
            <a:ext cx="10194" cy="651508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Obrázek 28">
            <a:extLst>
              <a:ext uri="{FF2B5EF4-FFF2-40B4-BE49-F238E27FC236}">
                <a16:creationId xmlns:a16="http://schemas.microsoft.com/office/drawing/2014/main" id="{D87B975C-1D57-4688-8CE0-33FA817DFEC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3213"/>
          <a:stretch/>
        </p:blipFill>
        <p:spPr>
          <a:xfrm>
            <a:off x="10300565" y="19829"/>
            <a:ext cx="1891435" cy="194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75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  <p:bldP spid="16" grpId="0"/>
      <p:bldP spid="18" grpId="0"/>
      <p:bldP spid="19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A1C028F-0D29-437B-8576-CC0EBCBCC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Otázky testují, co mají</a:t>
            </a:r>
            <a:endParaRPr lang="en-GB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34745878-B46A-4EC9-A20B-01BE0ECEE510}"/>
              </a:ext>
            </a:extLst>
          </p:cNvPr>
          <p:cNvSpPr txBox="1"/>
          <p:nvPr/>
        </p:nvSpPr>
        <p:spPr>
          <a:xfrm>
            <a:off x="6638109" y="340224"/>
            <a:ext cx="42699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odpověď nenajdu na GOOGLE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problémově orientovaná SBA, EMQ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C2E09801-AB1D-4442-93D9-93B4DC6B6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260" y="2240164"/>
            <a:ext cx="5081047" cy="3703235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805BBCE5-09AD-400C-BB3B-06727BBC7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623" y="1329178"/>
            <a:ext cx="6245614" cy="516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65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BA41CC5-D60C-4D9D-ACBE-D2F7A54CD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Otázky testují, co mají: položková analýza</a:t>
            </a:r>
            <a:endParaRPr lang="en-GB" dirty="0"/>
          </a:p>
        </p:txBody>
      </p:sp>
      <p:pic>
        <p:nvPicPr>
          <p:cNvPr id="3" name="Zástupný obsah 3">
            <a:extLst>
              <a:ext uri="{FF2B5EF4-FFF2-40B4-BE49-F238E27FC236}">
                <a16:creationId xmlns:a16="http://schemas.microsoft.com/office/drawing/2014/main" id="{7D9ED988-6E90-4926-A680-3D12F0E75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63887"/>
            <a:ext cx="1943371" cy="1438476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ABF5A65F-8D5C-4581-8C08-A9F2E5A77B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0385"/>
          <a:stretch/>
        </p:blipFill>
        <p:spPr>
          <a:xfrm>
            <a:off x="6321370" y="1551181"/>
            <a:ext cx="4437377" cy="3755637"/>
          </a:xfrm>
          <a:prstGeom prst="rect">
            <a:avLst/>
          </a:prstGeom>
        </p:spPr>
      </p:pic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AA6FAEF5-FAB9-4F4A-8F35-6EBE06F05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436703"/>
              </p:ext>
            </p:extLst>
          </p:nvPr>
        </p:nvGraphicFramePr>
        <p:xfrm>
          <a:off x="6408320" y="5569767"/>
          <a:ext cx="5035893" cy="731520"/>
        </p:xfrm>
        <a:graphic>
          <a:graphicData uri="http://schemas.openxmlformats.org/drawingml/2006/table">
            <a:tbl>
              <a:tblPr/>
              <a:tblGrid>
                <a:gridCol w="3017964">
                  <a:extLst>
                    <a:ext uri="{9D8B030D-6E8A-4147-A177-3AD203B41FA5}">
                      <a16:colId xmlns:a16="http://schemas.microsoft.com/office/drawing/2014/main" val="3497483762"/>
                    </a:ext>
                  </a:extLst>
                </a:gridCol>
                <a:gridCol w="2017929">
                  <a:extLst>
                    <a:ext uri="{9D8B030D-6E8A-4147-A177-3AD203B41FA5}">
                      <a16:colId xmlns:a16="http://schemas.microsoft.com/office/drawing/2014/main" val="191751161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cs-CZ" b="1" dirty="0">
                          <a:effectLst/>
                        </a:rPr>
                        <a:t>Koeficient vnitřní konzistence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>
                          <a:effectLst/>
                        </a:rPr>
                        <a:t>74,2%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0251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cs-CZ" b="1" dirty="0">
                          <a:effectLst/>
                        </a:rPr>
                        <a:t>Směrodatná chyba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dirty="0">
                          <a:effectLst/>
                        </a:rPr>
                        <a:t>4,0%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7756047"/>
                  </a:ext>
                </a:extLst>
              </a:tr>
            </a:tbl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8D2F9FD9-DBAC-4D84-90F5-FD4C018CFAC1}"/>
              </a:ext>
            </a:extLst>
          </p:cNvPr>
          <p:cNvSpPr txBox="1"/>
          <p:nvPr/>
        </p:nvSpPr>
        <p:spPr>
          <a:xfrm>
            <a:off x="497837" y="3509048"/>
            <a:ext cx="4570995" cy="30469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cs-CZ" sz="2400" dirty="0"/>
              <a:t>Otázka: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sz="2400" dirty="0"/>
              <a:t>snadnost (facility index)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sz="2400" dirty="0"/>
              <a:t>diskriminační účinnost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sz="2400" dirty="0"/>
              <a:t>pravidelná obnova</a:t>
            </a:r>
          </a:p>
          <a:p>
            <a:r>
              <a:rPr lang="cs-CZ" sz="2400" dirty="0"/>
              <a:t>Test: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sz="2400" dirty="0"/>
              <a:t>koeficient vnitřní konzistence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sz="2400" dirty="0"/>
              <a:t>směrodatná chyba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sz="2400" dirty="0"/>
              <a:t>rozložení známek</a:t>
            </a:r>
            <a:endParaRPr lang="en-US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613BBFF-0FB0-42E4-B692-B08CFE8B71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15502" y="108320"/>
            <a:ext cx="1057423" cy="105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21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B822A25-C744-4D14-813C-79EB31CAA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3" y="3752849"/>
            <a:ext cx="3290887" cy="2452687"/>
          </a:xfrm>
        </p:spPr>
        <p:txBody>
          <a:bodyPr anchor="ctr">
            <a:normAutofit/>
          </a:bodyPr>
          <a:lstStyle/>
          <a:p>
            <a:r>
              <a:rPr lang="cs-CZ" sz="3600"/>
              <a:t>Co zajistit</a:t>
            </a:r>
            <a:endParaRPr lang="en-GB" sz="360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DCFBD69-0A83-412A-9AB3-9D0CFD04EF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38" b="25623"/>
          <a:stretch/>
        </p:blipFill>
        <p:spPr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79796EF-F531-46E9-BB40-B421A5F5D5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982" y="3752850"/>
            <a:ext cx="7485413" cy="2452687"/>
          </a:xfrm>
        </p:spPr>
        <p:txBody>
          <a:bodyPr anchor="ctr">
            <a:normAutofit/>
          </a:bodyPr>
          <a:lstStyle/>
          <a:p>
            <a:r>
              <a:rPr lang="cs-CZ" sz="1800" dirty="0"/>
              <a:t>píše opravdu student</a:t>
            </a:r>
          </a:p>
          <a:p>
            <a:pPr lvl="1"/>
            <a:r>
              <a:rPr lang="cs-CZ" sz="1800" dirty="0"/>
              <a:t>identifikace na začátku</a:t>
            </a:r>
          </a:p>
          <a:p>
            <a:pPr lvl="1"/>
            <a:r>
              <a:rPr lang="cs-CZ" sz="1800" dirty="0"/>
              <a:t>přihlášení do systému</a:t>
            </a:r>
          </a:p>
          <a:p>
            <a:pPr lvl="1"/>
            <a:r>
              <a:rPr lang="cs-CZ" sz="1800" dirty="0"/>
              <a:t>kontrola kamerou [spuštění testu, fotografie v testu]</a:t>
            </a:r>
          </a:p>
          <a:p>
            <a:r>
              <a:rPr lang="cs-CZ" sz="1800" dirty="0"/>
              <a:t>nepodvádí = nepoužívá nepovolené zdroje</a:t>
            </a:r>
          </a:p>
          <a:p>
            <a:pPr lvl="1"/>
            <a:r>
              <a:rPr lang="cs-CZ" sz="1800" dirty="0"/>
              <a:t>vynesení otázek nelze zajistit (dobré otázky, počet kombinací)</a:t>
            </a:r>
          </a:p>
          <a:p>
            <a:pPr lvl="1"/>
            <a:r>
              <a:rPr lang="cs-CZ" sz="1800" dirty="0"/>
              <a:t>přesvědčit studenta: benefit z podvádění je zanedbatelný 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75343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D294470D-5DCB-4D63-909A-26A0427FD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3926" y="380622"/>
            <a:ext cx="6583680" cy="5385886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27D08D93-84CC-4A68-976C-4435E2949E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55" y="3977640"/>
            <a:ext cx="3734321" cy="1943371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7BDDA505-ABCF-44EC-B0E2-CDADF6C882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745" y="2773576"/>
            <a:ext cx="4486901" cy="914528"/>
          </a:xfrm>
          <a:prstGeom prst="rect">
            <a:avLst/>
          </a:prstGeom>
        </p:spPr>
      </p:pic>
      <p:sp>
        <p:nvSpPr>
          <p:cNvPr id="7" name="Nadpis 6">
            <a:extLst>
              <a:ext uri="{FF2B5EF4-FFF2-40B4-BE49-F238E27FC236}">
                <a16:creationId xmlns:a16="http://schemas.microsoft.com/office/drawing/2014/main" id="{8BC7C456-EF74-45CD-B47D-667339DAB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Nastavení testu</a:t>
            </a:r>
            <a:endParaRPr lang="en-GB" dirty="0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7E12EEB5-9110-43D7-B59E-F32C3173260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6664" b="60451"/>
          <a:stretch/>
        </p:blipFill>
        <p:spPr>
          <a:xfrm>
            <a:off x="4043855" y="4456441"/>
            <a:ext cx="1185711" cy="1464570"/>
          </a:xfrm>
          <a:prstGeom prst="rect">
            <a:avLst/>
          </a:prstGeom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06674518-B6A9-4E1B-BA55-6CCB6F66C15B}"/>
              </a:ext>
            </a:extLst>
          </p:cNvPr>
          <p:cNvSpPr/>
          <p:nvPr/>
        </p:nvSpPr>
        <p:spPr>
          <a:xfrm>
            <a:off x="391579" y="1776431"/>
            <a:ext cx="44592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/>
              <a:t>generování z banky úloh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náhodně x vyváženě z tematických okruhů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3BD4E3A-293D-4023-A4E4-6C265547837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78711" b="50000"/>
          <a:stretch/>
        </p:blipFill>
        <p:spPr>
          <a:xfrm>
            <a:off x="5340986" y="5959007"/>
            <a:ext cx="1930670" cy="362001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4833168C-E6B6-43E9-AC13-3AF15A2D9EE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1886" r="3860"/>
          <a:stretch/>
        </p:blipFill>
        <p:spPr>
          <a:xfrm>
            <a:off x="7271656" y="5917291"/>
            <a:ext cx="4920344" cy="72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90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8824D4B-63CD-4B74-B41E-0265CFE33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428" y="627564"/>
            <a:ext cx="7474172" cy="1325563"/>
          </a:xfrm>
        </p:spPr>
        <p:txBody>
          <a:bodyPr>
            <a:normAutofit/>
          </a:bodyPr>
          <a:lstStyle/>
          <a:p>
            <a:r>
              <a:rPr lang="cs-CZ" dirty="0" err="1"/>
              <a:t>Safe</a:t>
            </a:r>
            <a:r>
              <a:rPr lang="cs-CZ" dirty="0"/>
              <a:t> </a:t>
            </a:r>
            <a:r>
              <a:rPr lang="cs-CZ" dirty="0" err="1"/>
              <a:t>Exam</a:t>
            </a:r>
            <a:r>
              <a:rPr lang="cs-CZ" dirty="0"/>
              <a:t> Browser [SEB]</a:t>
            </a:r>
            <a:endParaRPr lang="en-GB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9D4C3FF-E233-4431-AE8D-A3EFBBA692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429" y="2278173"/>
            <a:ext cx="6467867" cy="3450613"/>
          </a:xfrm>
        </p:spPr>
        <p:txBody>
          <a:bodyPr anchor="ctr">
            <a:normAutofit fontScale="92500" lnSpcReduction="10000"/>
          </a:bodyPr>
          <a:lstStyle/>
          <a:p>
            <a:r>
              <a:rPr lang="cs-CZ" sz="2400" dirty="0"/>
              <a:t>speciální internetový prohlížeč, který počítač přemění na jednorázový nástroj na otevření testu</a:t>
            </a:r>
          </a:p>
          <a:p>
            <a:pPr lvl="1"/>
            <a:r>
              <a:rPr lang="cs-CZ" dirty="0"/>
              <a:t>nelze dělat nic jiného (navštívit jiné stránky/aplikace … a pak se vrátit, používat schránku)</a:t>
            </a:r>
          </a:p>
          <a:p>
            <a:r>
              <a:rPr lang="cs-CZ" dirty="0"/>
              <a:t>každý student si musí nainstalovat </a:t>
            </a:r>
            <a:r>
              <a:rPr lang="cs-CZ" sz="2200" dirty="0">
                <a:hlinkClick r:id="rId2"/>
              </a:rPr>
              <a:t>https://www.safeexambrowser.org</a:t>
            </a:r>
            <a:r>
              <a:rPr lang="cs-CZ" sz="2200" dirty="0"/>
              <a:t> </a:t>
            </a:r>
            <a:endParaRPr lang="cs-CZ" dirty="0"/>
          </a:p>
          <a:p>
            <a:pPr lvl="1"/>
            <a:r>
              <a:rPr lang="cs-CZ" dirty="0"/>
              <a:t>Windows, Mac, iOS</a:t>
            </a:r>
          </a:p>
          <a:p>
            <a:r>
              <a:rPr lang="cs-CZ" dirty="0"/>
              <a:t>pedagog [IT] vytvoří konfigurační soubor</a:t>
            </a:r>
          </a:p>
          <a:p>
            <a:pPr lvl="1"/>
            <a:r>
              <a:rPr lang="cs-CZ" dirty="0"/>
              <a:t>student spustí</a:t>
            </a:r>
            <a:endParaRPr lang="en-GB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88880" y="0"/>
            <a:ext cx="2103120" cy="6858000"/>
          </a:xfrm>
          <a:prstGeom prst="rect">
            <a:avLst/>
          </a:prstGeom>
          <a:solidFill>
            <a:srgbClr val="455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5400" y="2358913"/>
            <a:ext cx="2140172" cy="2140172"/>
          </a:xfrm>
          <a:prstGeom prst="ellipse">
            <a:avLst/>
          </a:prstGeom>
          <a:solidFill>
            <a:srgbClr val="FFFFFF"/>
          </a:solidFill>
          <a:ln w="22225">
            <a:solidFill>
              <a:srgbClr val="F5A0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Logo">
            <a:extLst>
              <a:ext uri="{FF2B5EF4-FFF2-40B4-BE49-F238E27FC236}">
                <a16:creationId xmlns:a16="http://schemas.microsoft.com/office/drawing/2014/main" id="{CB65531F-9D5A-4052-998F-05C2CB08E6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162"/>
          <a:stretch/>
        </p:blipFill>
        <p:spPr bwMode="auto">
          <a:xfrm>
            <a:off x="9030743" y="2474254"/>
            <a:ext cx="1912560" cy="1909489"/>
          </a:xfrm>
          <a:custGeom>
            <a:avLst/>
            <a:gdLst/>
            <a:ahLst/>
            <a:cxnLst/>
            <a:rect l="l" t="t" r="r" b="b"/>
            <a:pathLst>
              <a:path w="6057610" h="605761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60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monitor&#10;&#10;Popis byl vytvořen automaticky">
            <a:extLst>
              <a:ext uri="{FF2B5EF4-FFF2-40B4-BE49-F238E27FC236}">
                <a16:creationId xmlns:a16="http://schemas.microsoft.com/office/drawing/2014/main" id="{DB87678B-2FE5-47B7-8484-190E98CCEA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5" t="19793" r="791" b="10516"/>
          <a:stretch/>
        </p:blipFill>
        <p:spPr>
          <a:xfrm>
            <a:off x="-13054" y="58043"/>
            <a:ext cx="12205054" cy="6799957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0577AA7B-2FEB-4219-A6FC-7CAF857DCEC2}"/>
              </a:ext>
            </a:extLst>
          </p:cNvPr>
          <p:cNvSpPr/>
          <p:nvPr/>
        </p:nvSpPr>
        <p:spPr>
          <a:xfrm>
            <a:off x="10737669" y="6522720"/>
            <a:ext cx="1454331" cy="33528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89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snímek obrazovky, pták&#10;&#10;Popis byl vytvořen automaticky">
            <a:extLst>
              <a:ext uri="{FF2B5EF4-FFF2-40B4-BE49-F238E27FC236}">
                <a16:creationId xmlns:a16="http://schemas.microsoft.com/office/drawing/2014/main" id="{873CBDB7-6156-4A68-B8FC-2DB13E3BC3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56" y="1964065"/>
            <a:ext cx="5877745" cy="2267266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972F1019-19B5-41BE-82E1-01CC2D6BA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845" y="4745256"/>
            <a:ext cx="8192643" cy="1571844"/>
          </a:xfrm>
          <a:prstGeom prst="rect">
            <a:avLst/>
          </a:prstGeom>
        </p:spPr>
      </p:pic>
      <p:sp>
        <p:nvSpPr>
          <p:cNvPr id="5" name="Nadpis 4">
            <a:extLst>
              <a:ext uri="{FF2B5EF4-FFF2-40B4-BE49-F238E27FC236}">
                <a16:creationId xmlns:a16="http://schemas.microsoft.com/office/drawing/2014/main" id="{2C9F93C3-BBF3-46F0-BFB5-B001E5B67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Nastavení LMS MOODLE pro SEB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757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0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Praktické zkušenosti se zabezpečením testování v LMS MOODLE&amp;quot;&quot;/&gt;&lt;property id=&quot;20307&quot; value=&quot;256&quot;/&gt;&lt;/object&gt;&lt;object type=&quot;3&quot; unique_id=&quot;10005&quot;&gt;&lt;property id=&quot;20148&quot; value=&quot;5&quot;/&gt;&lt;property id=&quot;20300&quot; value=&quot;Slide 7 - &amp;quot;Nastavení testu&amp;quot;&quot;/&gt;&lt;property id=&quot;20307&quot; value=&quot;257&quot;/&gt;&lt;/object&gt;&lt;object type=&quot;3&quot; unique_id=&quot;10007&quot;&gt;&lt;property id=&quot;20148&quot; value=&quot;5&quot;/&gt;&lt;property id=&quot;20300&quot; value=&quot;Slide 10 - &amp;quot;SEB: nastavení&amp;quot;&quot;/&gt;&lt;property id=&quot;20307&quot; value=&quot;259&quot;/&gt;&lt;/object&gt;&lt;object type=&quot;3&quot; unique_id=&quot;10008&quot;&gt;&lt;property id=&quot;20148&quot; value=&quot;5&quot;/&gt;&lt;property id=&quot;20300&quot; value=&quot;Slide 6 - &amp;quot;Nastavení LMS MOODLE&amp;quot;&quot;/&gt;&lt;property id=&quot;20307&quot; value=&quot;260&quot;/&gt;&lt;/object&gt;&lt;object type=&quot;3&quot; unique_id=&quot;10009&quot;&gt;&lt;property id=&quot;20148&quot; value=&quot;5&quot;/&gt;&lt;property id=&quot;20300&quot; value=&quot;Slide 9&quot;/&gt;&lt;property id=&quot;20307&quot; value=&quot;261&quot;/&gt;&lt;/object&gt;&lt;object type=&quot;3&quot; unique_id=&quot;30133&quot;&gt;&lt;property id=&quot;20148&quot; value=&quot;5&quot;/&gt;&lt;property id=&quot;20300&quot; value=&quot;Slide 2&quot;/&gt;&lt;property id=&quot;20307&quot; value=&quot;263&quot;/&gt;&lt;/object&gt;&lt;object type=&quot;3&quot; unique_id=&quot;30246&quot;&gt;&lt;property id=&quot;20148&quot; value=&quot;5&quot;/&gt;&lt;property id=&quot;20300&quot; value=&quot;Slide 3 - &amp;quot;Otázky testují, co mají&amp;quot;&quot;/&gt;&lt;property id=&quot;20307&quot; value=&quot;302&quot;/&gt;&lt;/object&gt;&lt;object type=&quot;3&quot; unique_id=&quot;30247&quot;&gt;&lt;property id=&quot;20148&quot; value=&quot;5&quot;/&gt;&lt;property id=&quot;20300&quot; value=&quot;Slide 4 - &amp;quot;Otýzky testují, co mají: položková analýza&amp;quot;&quot;/&gt;&lt;property id=&quot;20307&quot; value=&quot;303&quot;/&gt;&lt;/object&gt;&lt;object type=&quot;3&quot; unique_id=&quot;30248&quot;&gt;&lt;property id=&quot;20148&quot; value=&quot;5&quot;/&gt;&lt;property id=&quot;20300&quot; value=&quot;Slide 5 - &amp;quot;Co zajistit&amp;quot;&quot;/&gt;&lt;property id=&quot;20307&quot; value=&quot;301&quot;/&gt;&lt;/object&gt;&lt;object type=&quot;3&quot; unique_id=&quot;30249&quot;&gt;&lt;property id=&quot;20148&quot; value=&quot;5&quot;/&gt;&lt;property id=&quot;20300&quot; value=&quot;Slide 8 - &amp;quot;Safe Exam Browser&amp;quot;&quot;/&gt;&lt;property id=&quot;20307&quot; value=&quot;305&quot;/&gt;&lt;/object&gt;&lt;object type=&quot;3&quot; unique_id=&quot;30250&quot;&gt;&lt;property id=&quot;20148&quot; value=&quot;5&quot;/&gt;&lt;property id=&quot;20300&quot; value=&quot;Slide 11 - &amp;quot;Vizuální kontrola&amp;quot;&quot;/&gt;&lt;property id=&quot;20307&quot; value=&quot;304&quot;/&gt;&lt;/object&gt;&lt;object type=&quot;3&quot; unique_id=&quot;30251&quot;&gt;&lt;property id=&quot;20148&quot; value=&quot;5&quot;/&gt;&lt;property id=&quot;20300&quot; value=&quot;Slide 12 - &amp;quot;Uspořádání testu s SEB&amp;quot;&quot;/&gt;&lt;property id=&quot;20307&quot; value=&quot;306&quot;/&gt;&lt;/object&gt;&lt;object type=&quot;3&quot; unique_id=&quot;30297&quot;&gt;&lt;property id=&quot;20148&quot; value=&quot;5&quot;/&gt;&lt;property id=&quot;20300&quot; value=&quot;Slide 13 - &amp;quot;+/-&amp;quot;&quot;/&gt;&lt;property id=&quot;20307&quot; value=&quot;307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465</Words>
  <Application>Microsoft Office PowerPoint</Application>
  <PresentationFormat>Širokoúhlá obrazovka</PresentationFormat>
  <Paragraphs>85</Paragraphs>
  <Slides>14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Motiv Office</vt:lpstr>
      <vt:lpstr>Praktické zkušenosti se zabezpečením testování v LMS MOODLE</vt:lpstr>
      <vt:lpstr>Prezentace aplikace PowerPoint</vt:lpstr>
      <vt:lpstr>Otázky testují, co mají</vt:lpstr>
      <vt:lpstr>Otázky testují, co mají: položková analýza</vt:lpstr>
      <vt:lpstr>Co zajistit</vt:lpstr>
      <vt:lpstr>Nastavení testu</vt:lpstr>
      <vt:lpstr>Safe Exam Browser [SEB]</vt:lpstr>
      <vt:lpstr>Prezentace aplikace PowerPoint</vt:lpstr>
      <vt:lpstr>Nastavení LMS MOODLE pro SEB</vt:lpstr>
      <vt:lpstr>SEB: nastavení</vt:lpstr>
      <vt:lpstr>Vizuální kontrola</vt:lpstr>
      <vt:lpstr>Uspořádání testu v SEB</vt:lpstr>
      <vt:lpstr>+/-</vt:lpstr>
      <vt:lpstr>Jak to vidí studenti (n = 27)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Praktické zkušenosti se zabezpečením testování v LMS MOODLE</dc:title>
  <dc:creator>Rajdl Daniel</dc:creator>
  <cp:lastModifiedBy>Rajdl Daniel</cp:lastModifiedBy>
  <cp:revision>3</cp:revision>
  <dcterms:created xsi:type="dcterms:W3CDTF">2020-04-17T07:49:48Z</dcterms:created>
  <dcterms:modified xsi:type="dcterms:W3CDTF">2020-04-17T08:03:03Z</dcterms:modified>
</cp:coreProperties>
</file>